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91" r:id="rId2"/>
    <p:sldId id="256" r:id="rId3"/>
    <p:sldId id="259" r:id="rId4"/>
    <p:sldId id="263" r:id="rId5"/>
    <p:sldId id="283" r:id="rId6"/>
    <p:sldId id="264" r:id="rId7"/>
    <p:sldId id="284" r:id="rId8"/>
    <p:sldId id="258" r:id="rId9"/>
    <p:sldId id="285" r:id="rId10"/>
    <p:sldId id="257" r:id="rId11"/>
    <p:sldId id="286" r:id="rId12"/>
    <p:sldId id="265" r:id="rId13"/>
    <p:sldId id="287" r:id="rId14"/>
    <p:sldId id="277" r:id="rId15"/>
    <p:sldId id="278" r:id="rId16"/>
    <p:sldId id="288" r:id="rId17"/>
    <p:sldId id="269" r:id="rId18"/>
    <p:sldId id="266" r:id="rId19"/>
    <p:sldId id="267" r:id="rId20"/>
    <p:sldId id="268" r:id="rId21"/>
    <p:sldId id="289" r:id="rId22"/>
    <p:sldId id="279" r:id="rId23"/>
    <p:sldId id="280" r:id="rId24"/>
    <p:sldId id="281" r:id="rId25"/>
    <p:sldId id="282" r:id="rId26"/>
    <p:sldId id="290" r:id="rId27"/>
    <p:sldId id="270" r:id="rId28"/>
    <p:sldId id="271" r:id="rId29"/>
    <p:sldId id="272" r:id="rId30"/>
    <p:sldId id="273" r:id="rId31"/>
    <p:sldId id="274" r:id="rId32"/>
    <p:sldId id="275" r:id="rId33"/>
    <p:sldId id="260" r:id="rId34"/>
    <p:sldId id="261" r:id="rId35"/>
    <p:sldId id="262" r:id="rId36"/>
    <p:sldId id="276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664F3-3696-4ACA-91DF-CB60E96551A8}" type="datetimeFigureOut">
              <a:rPr lang="de-DE" smtClean="0"/>
              <a:t>14.05.2020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291DD-6891-4396-8D8B-E138D9FA3D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87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Stellt euch vor ihr seid Sekretär</a:t>
            </a:r>
            <a:r>
              <a:rPr lang="de-DE" baseline="0" dirty="0"/>
              <a:t> oder Sekretärin an der DHBW und bekommt am Ende des Semesters von allen Dozenten die Einzelnoten für die Studierenden. Diese sollt ihr dann in </a:t>
            </a:r>
            <a:r>
              <a:rPr lang="de-DE" baseline="0" dirty="0" err="1"/>
              <a:t>Moodle</a:t>
            </a:r>
            <a:r>
              <a:rPr lang="de-DE" baseline="0" dirty="0"/>
              <a:t> eintragen und müsst das für jeden Studenten einzeln händisch machen. Da wünscht man sich am liebsten einen Praktikanten.</a:t>
            </a:r>
          </a:p>
          <a:p>
            <a:r>
              <a:rPr lang="de-DE" baseline="0" dirty="0"/>
              <a:t>Deshalb haben wir The Gate entwickelt um Sekretären die Arbeit zu erleichtern.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91DD-6891-4396-8D8B-E138D9FA3D5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0714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Entwicklung einer (auf verschiedenen Systemen wie Windows/MacOS/Linux laufenden)</a:t>
            </a:r>
          </a:p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Desktop-Anwendung (mit grafischer Benutzeroberfläche - GUI)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91DD-6891-4396-8D8B-E138D9FA3D5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9345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Kann Daten im Dateisystem</a:t>
            </a:r>
            <a:r>
              <a:rPr lang="de-DE" baseline="0" dirty="0"/>
              <a:t> lesen und schreiben</a:t>
            </a:r>
            <a:endParaRPr lang="de-DE" dirty="0"/>
          </a:p>
          <a:p>
            <a:r>
              <a:rPr lang="de-DE" dirty="0"/>
              <a:t>Wachsende </a:t>
            </a:r>
            <a:r>
              <a:rPr lang="de-DE" dirty="0" err="1"/>
              <a:t>community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wir keine Ahnung, dann wenigstens guter Support im Internet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89C21-F46F-1847-8BE2-ECAC8CFA1C9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31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Moment ist unser Projekt noch nicht abgeschlossen das heißt es funktioniert noch nicht. Die Grundsteine sind aber gelegt. Für unsere Sekretärin heißt das leider vorerst sie muss weiterhin</a:t>
            </a:r>
            <a:r>
              <a:rPr lang="de-DE" baseline="0" dirty="0"/>
              <a:t> die Noten einzeln eintragen oder einen Praktikanten einstellen.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91DD-6891-4396-8D8B-E138D9FA3D53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16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E03D8-2DE3-4B25-8187-94C433916105}" type="datetime1">
              <a:rPr lang="de-DE" smtClean="0"/>
              <a:t>14.05.2020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364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2F78-405D-4864-BDD1-401BF25A3564}" type="datetime1">
              <a:rPr lang="de-DE" smtClean="0"/>
              <a:t>14.05.2020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2024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9395-0BDB-478C-84BB-857CB419795C}" type="datetime1">
              <a:rPr lang="de-DE" smtClean="0"/>
              <a:t>14.05.2020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412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7ACE-670F-401E-8B85-2D991409BDC5}" type="datetime1">
              <a:rPr lang="de-DE" smtClean="0"/>
              <a:t>14.05.2020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522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23C9D-A712-4573-A468-E185C0454473}" type="datetime1">
              <a:rPr lang="de-DE" smtClean="0"/>
              <a:t>14.05.2020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34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3F97-B122-480F-97B6-F5A0A6A8D76D}" type="datetime1">
              <a:rPr lang="de-DE" smtClean="0"/>
              <a:t>14.05.2020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84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186AB-09ED-4283-9D55-97D3DE21C489}" type="datetime1">
              <a:rPr lang="de-DE" smtClean="0"/>
              <a:t>14.05.2020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93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9FEFF-4347-4FD2-9401-955A94F35CD8}" type="datetime1">
              <a:rPr lang="de-DE" smtClean="0"/>
              <a:t>14.05.2020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374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FFFA-2057-4A1C-B257-46F759E98A29}" type="datetime1">
              <a:rPr lang="de-DE" smtClean="0"/>
              <a:t>14.05.2020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052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8806-1ABF-4BF2-9A80-0D4EBE62D71E}" type="datetime1">
              <a:rPr lang="de-DE" smtClean="0"/>
              <a:t>14.05.2020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820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074B0-442A-4595-A7DB-9145EBE32D32}" type="datetime1">
              <a:rPr lang="de-DE" smtClean="0"/>
              <a:t>14.05.2020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8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34C4B-E3FF-4D16-B2E4-CCC641E44FA8}" type="datetime1">
              <a:rPr lang="de-DE" smtClean="0"/>
              <a:t>14.05.2020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39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thumb/f/fb/Adobe_Illustrator_CC_icon.svg/1051px-Adobe_Illustrator_CC_icon.svg.png%20abgerufen%20am%2014.05.2020" TargetMode="External"/><Relationship Id="rId3" Type="http://schemas.openxmlformats.org/officeDocument/2006/relationships/hyperlink" Target="https://static.thenounproject.com/png/316806-200.png" TargetMode="External"/><Relationship Id="rId7" Type="http://schemas.openxmlformats.org/officeDocument/2006/relationships/hyperlink" Target="https://images.unsplash.com/photo-1516534775068-ba3e7458af70?ixlib=rb-1.2.1&amp;ixid=eyJhcHBfaWQiOjEyMDd9&amp;auto=format&amp;fit=crop&amp;w=1050&amp;q=80" TargetMode="External"/><Relationship Id="rId12" Type="http://schemas.openxmlformats.org/officeDocument/2006/relationships/hyperlink" Target="https://en.wikipedia.org/wiki/PhantomJS" TargetMode="External"/><Relationship Id="rId2" Type="http://schemas.openxmlformats.org/officeDocument/2006/relationships/hyperlink" Target="https://static.thenounproject.com/png/1385797-200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thenounproject.com/png/1405951-200.png" TargetMode="External"/><Relationship Id="rId11" Type="http://schemas.openxmlformats.org/officeDocument/2006/relationships/hyperlink" Target="https://www.google.com/url?sa=i&amp;url=https%3A%2F%2Fmedium.com%2Fdevnetwork%2Fhow-i-wrote-a-single-page-chrome-extension-2590fef14044&amp;psig=AOvVaw2qhlD8ErbOJThr_M3gQbP-&amp;ust=1589468004669000&amp;source=images&amp;cd=vfe&amp;ved=0CAIQjRxqFwoTCJDd9vGLsekCFQAAAAAdAAAAABAJ" TargetMode="External"/><Relationship Id="rId5" Type="http://schemas.openxmlformats.org/officeDocument/2006/relationships/hyperlink" Target="https://static.thenounproject.com/png/1405948-200.png" TargetMode="External"/><Relationship Id="rId10" Type="http://schemas.openxmlformats.org/officeDocument/2006/relationships/hyperlink" Target="https://user-images.githubusercontent.com/10379601/29446482-04f7036a-841f-11e7-9872-91d1fc2ea683.png" TargetMode="External"/><Relationship Id="rId4" Type="http://schemas.openxmlformats.org/officeDocument/2006/relationships/hyperlink" Target="https://static.thenounproject.com/png/316806-200.png%20aufgerufen%20am%2012.05.2020" TargetMode="External"/><Relationship Id="rId9" Type="http://schemas.openxmlformats.org/officeDocument/2006/relationships/hyperlink" Target="https://www.google.com/url?sa=i&amp;url=https%3A%2F%2Fde.m.wikipedia.org%2Fwiki%2FDatei%3AAdobe_XD_CC_icon.svg&amp;psig=AOvVaw1_KSm_Nq1DXyGR7suPr1E9&amp;ust=1589537028602000&amp;source=images&amp;cd=vfe&amp;ved=0CAIQjRxqFwoTCMiW-MeNs-kCFQAAAAAdAAAAABAD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riya/phantomjs" TargetMode="External"/><Relationship Id="rId13" Type="http://schemas.openxmlformats.org/officeDocument/2006/relationships/hyperlink" Target="https://developers.google.com/web/tools/puppeteer" TargetMode="External"/><Relationship Id="rId18" Type="http://schemas.openxmlformats.org/officeDocument/2006/relationships/hyperlink" Target="https://www.chromium.org/developers/design-documents/desktop-notifications/api-specification" TargetMode="External"/><Relationship Id="rId3" Type="http://schemas.openxmlformats.org/officeDocument/2006/relationships/hyperlink" Target="https://www.security-insider.de/was-ist-single-sign-on-sso-a-631479/" TargetMode="External"/><Relationship Id="rId21" Type="http://schemas.openxmlformats.org/officeDocument/2006/relationships/hyperlink" Target="https://www.electronjs.org/" TargetMode="External"/><Relationship Id="rId7" Type="http://schemas.openxmlformats.org/officeDocument/2006/relationships/hyperlink" Target="https://en.wikipedia.org/wiki/PhantomJS" TargetMode="External"/><Relationship Id="rId12" Type="http://schemas.openxmlformats.org/officeDocument/2006/relationships/hyperlink" Target="https://github.com/puppeteer/puppeteer" TargetMode="External"/><Relationship Id="rId17" Type="http://schemas.openxmlformats.org/officeDocument/2006/relationships/hyperlink" Target="https://www.chromium.org/developers/how-tos/api-keys" TargetMode="External"/><Relationship Id="rId2" Type="http://schemas.openxmlformats.org/officeDocument/2006/relationships/hyperlink" Target="https://de.wikipedia.org/wiki/Single_Sign-on" TargetMode="External"/><Relationship Id="rId16" Type="http://schemas.openxmlformats.org/officeDocument/2006/relationships/hyperlink" Target="https://developer.chrome.com/apps/api_index" TargetMode="External"/><Relationship Id="rId20" Type="http://schemas.openxmlformats.org/officeDocument/2006/relationships/hyperlink" Target="https://brainhub.eu/blog/javascript-frameworks-for-desktop-ap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hantomjs.org/" TargetMode="External"/><Relationship Id="rId11" Type="http://schemas.openxmlformats.org/officeDocument/2006/relationships/hyperlink" Target="http://www.nightmarejs.org/" TargetMode="External"/><Relationship Id="rId5" Type="http://schemas.openxmlformats.org/officeDocument/2006/relationships/hyperlink" Target="https://auth0.com/docs/login/spa/authenticate-with-cookies" TargetMode="External"/><Relationship Id="rId15" Type="http://schemas.openxmlformats.org/officeDocument/2006/relationships/hyperlink" Target="https://medium.com/devnetwork/how-i-wrote-a-single-page-chrome-extension-2590fef14044" TargetMode="External"/><Relationship Id="rId10" Type="http://schemas.openxmlformats.org/officeDocument/2006/relationships/hyperlink" Target="https://github.com/segmentio/nightmare" TargetMode="External"/><Relationship Id="rId19" Type="http://schemas.openxmlformats.org/officeDocument/2006/relationships/hyperlink" Target="https://developer.mozilla.org/en-US/docs/Web/HTTP/Messages" TargetMode="External"/><Relationship Id="rId4" Type="http://schemas.openxmlformats.org/officeDocument/2006/relationships/hyperlink" Target="https://stackoverflow.com/questions/17769011/how-does-cookie-based-authentication-work" TargetMode="External"/><Relationship Id="rId9" Type="http://schemas.openxmlformats.org/officeDocument/2006/relationships/hyperlink" Target="https://www.linode.com/docs/development/nodejs/use-nightmarejs-to-automate-headless-browsing/" TargetMode="External"/><Relationship Id="rId14" Type="http://schemas.openxmlformats.org/officeDocument/2006/relationships/hyperlink" Target="https://www.npmjs.com/package/puppete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7A401BE-6340-4D5D-8212-BA884A92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6472D8C-AECD-4533-AB29-96B4BC30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36DD7BD-1949-4A1B-B97D-7AD173CF0F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0045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Rollenverteilung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16" name="Gruppieren 15"/>
          <p:cNvGrpSpPr/>
          <p:nvPr/>
        </p:nvGrpSpPr>
        <p:grpSpPr>
          <a:xfrm>
            <a:off x="1208377" y="2109997"/>
            <a:ext cx="9775246" cy="4112921"/>
            <a:chOff x="1208377" y="2109997"/>
            <a:chExt cx="9775246" cy="4112921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3941" y="2109997"/>
              <a:ext cx="2539682" cy="2539682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159" y="2109997"/>
              <a:ext cx="2539682" cy="2539682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77" y="2249672"/>
              <a:ext cx="2539682" cy="2539682"/>
            </a:xfrm>
            <a:prstGeom prst="rect">
              <a:avLst/>
            </a:prstGeom>
          </p:spPr>
        </p:pic>
        <p:sp>
          <p:nvSpPr>
            <p:cNvPr id="10" name="Textfeld 9"/>
            <p:cNvSpPr txBox="1"/>
            <p:nvPr/>
          </p:nvSpPr>
          <p:spPr>
            <a:xfrm>
              <a:off x="1678729" y="4649679"/>
              <a:ext cx="1609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Scrum</a:t>
              </a:r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 Master</a:t>
              </a: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5310162" y="4650723"/>
              <a:ext cx="1740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Product</a:t>
              </a:r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Owner</a:t>
              </a:r>
              <a:endParaRPr lang="de-D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8927945" y="4649679"/>
              <a:ext cx="2027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Entwicklungsteam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1542860" y="5295294"/>
              <a:ext cx="2027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Katharina Schmitt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5310163" y="5299588"/>
              <a:ext cx="1870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Pascal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Feinauer</a:t>
              </a:r>
              <a:endParaRPr lang="de-D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8974519" y="5299588"/>
              <a:ext cx="20091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Christian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Dänzer</a:t>
              </a:r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,</a:t>
              </a:r>
            </a:p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Jonas Althoff,</a:t>
              </a:r>
            </a:p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Marco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Scotellaro</a:t>
              </a:r>
              <a:endParaRPr lang="de-D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341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Vorstellung Backlog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D38FA6-6510-43C5-B7F0-0EEB23EB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3175322-DC60-482D-B2FA-94E39DB88924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310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57746-2103-F740-89DB-4CCCCE975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Vorstellung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Backlog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EA4DF7D7-955A-1E4D-92FC-285F13210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Screenshots oder Videos dies das, wie besprochen am Freitag dann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nachm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Review wenn das endgültige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Backlog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steht ;)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CDF4CB-1296-4298-A2C9-9B8FF318F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PF</a:t>
            </a:r>
          </a:p>
        </p:txBody>
      </p:sp>
    </p:spTree>
    <p:extLst>
      <p:ext uri="{BB962C8B-B14F-4D97-AF65-F5344CB8AC3E}">
        <p14:creationId xmlns:p14="http://schemas.microsoft.com/office/powerpoint/2010/main" val="2773612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Warum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ElectronJS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D38FA6-6510-43C5-B7F0-0EEB23EB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3BAE825-DA66-45F6-9BDE-9A234A75466B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645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Warum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ElectronJS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Recap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mr-IN" dirty="0">
                <a:latin typeface="Roboto Light" panose="02000000000000000000" pitchFamily="2" charset="0"/>
                <a:ea typeface="Roboto Light" panose="02000000000000000000" pitchFamily="2" charset="0"/>
              </a:rPr>
              <a:t>–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Anforderungen: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Desktop-App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Plattformübergreifend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Mit JavaScript,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TypeScript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, Stencil oder Java umsetzen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Zugriff auf Dateisystem muss ermöglicht werden</a:t>
            </a:r>
          </a:p>
        </p:txBody>
      </p:sp>
      <p:sp>
        <p:nvSpPr>
          <p:cNvPr id="4" name="Fußzeilenplatzhalter 16">
            <a:extLst>
              <a:ext uri="{FF2B5EF4-FFF2-40B4-BE49-F238E27FC236}">
                <a16:creationId xmlns:a16="http://schemas.microsoft.com/office/drawing/2014/main" id="{1AE1A424-2707-4D62-80B0-30810D988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34111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Warum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ElectronJS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pic>
        <p:nvPicPr>
          <p:cNvPr id="4" name="Inhaltsplatzhalter 3" descr="Bildschirmfoto 2020-05-12 um 15.27.50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3870" r="4474" b="5049"/>
          <a:stretch/>
        </p:blipFill>
        <p:spPr>
          <a:xfrm>
            <a:off x="1417236" y="1192079"/>
            <a:ext cx="9357528" cy="5273669"/>
          </a:xfrm>
        </p:spPr>
      </p:pic>
      <p:sp>
        <p:nvSpPr>
          <p:cNvPr id="5" name="Fußzeilenplatzhalter 16">
            <a:extLst>
              <a:ext uri="{FF2B5EF4-FFF2-40B4-BE49-F238E27FC236}">
                <a16:creationId xmlns:a16="http://schemas.microsoft.com/office/drawing/2014/main" id="{07D8E1E5-2221-48F3-9E95-A4C91AEA2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710295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D38FA6-6510-43C5-B7F0-0EEB23EB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F3FEA1B-BECD-4E7A-A2E7-AAAFDAB89E11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706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C91F7-39A9-42AA-A1B1-15D4167A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BA0C8DF-B909-4763-B384-950576A9A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C94DC9-DF51-405B-A854-BE44E296C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17</a:t>
            </a:fld>
            <a:endParaRPr lang="de-D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3373732-18DF-4656-A21F-E06F6AE18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2166885"/>
            <a:ext cx="21621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CD17CF5-7271-4973-A725-1E3FC0D7D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93" y="2172948"/>
            <a:ext cx="2162175" cy="21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813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9F135A0-167C-4945-B69E-A169399CB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83" y="1253331"/>
            <a:ext cx="6153433" cy="4351338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AAE462-9F69-4BC1-919A-247B39C4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124001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200C8B6-D2F8-4407-B825-22CFCD87C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83" y="1253331"/>
            <a:ext cx="6153433" cy="4351338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E76604-76EF-4020-834D-15919E77C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41266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27" y="0"/>
            <a:ext cx="10325100" cy="6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29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1D166A-8ABB-4CCD-8587-08143CF47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83" y="1253331"/>
            <a:ext cx="6153433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339F0E-1F40-444F-85CC-C1DE6445A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421793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D38FA6-6510-43C5-B7F0-0EEB23EB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9C2C54B-707B-46BC-A169-930353A92489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010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8F3C2D-9B9B-4F3C-B274-2E1937D25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22</a:t>
            </a:fld>
            <a:endParaRPr lang="de-DE"/>
          </a:p>
        </p:txBody>
      </p:sp>
      <p:pic>
        <p:nvPicPr>
          <p:cNvPr id="4" name="step1">
            <a:hlinkClick r:id="" action="ppaction://media"/>
            <a:extLst>
              <a:ext uri="{FF2B5EF4-FFF2-40B4-BE49-F238E27FC236}">
                <a16:creationId xmlns:a16="http://schemas.microsoft.com/office/drawing/2014/main" id="{01CF5048-DDA5-4342-B095-E27688BBFD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420" y="525477"/>
            <a:ext cx="9853159" cy="580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25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8F3C2D-9B9B-4F3C-B274-2E1937D25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23</a:t>
            </a:fld>
            <a:endParaRPr lang="de-DE"/>
          </a:p>
        </p:txBody>
      </p:sp>
      <p:pic>
        <p:nvPicPr>
          <p:cNvPr id="4" name="step2">
            <a:hlinkClick r:id="" action="ppaction://media"/>
            <a:extLst>
              <a:ext uri="{FF2B5EF4-FFF2-40B4-BE49-F238E27FC236}">
                <a16:creationId xmlns:a16="http://schemas.microsoft.com/office/drawing/2014/main" id="{171FD48F-4C38-497E-8041-3F9CEBC716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8881" y="545586"/>
            <a:ext cx="9774238" cy="576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58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8F3C2D-9B9B-4F3C-B274-2E1937D25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24</a:t>
            </a:fld>
            <a:endParaRPr lang="de-DE"/>
          </a:p>
        </p:txBody>
      </p:sp>
      <p:pic>
        <p:nvPicPr>
          <p:cNvPr id="4" name="step3">
            <a:hlinkClick r:id="" action="ppaction://media"/>
            <a:extLst>
              <a:ext uri="{FF2B5EF4-FFF2-40B4-BE49-F238E27FC236}">
                <a16:creationId xmlns:a16="http://schemas.microsoft.com/office/drawing/2014/main" id="{19E38C13-E0B9-43C9-B938-354028D21F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4121" y="725325"/>
            <a:ext cx="9203758" cy="5407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933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8F3C2D-9B9B-4F3C-B274-2E1937D25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25</a:t>
            </a:fld>
            <a:endParaRPr lang="de-DE"/>
          </a:p>
        </p:txBody>
      </p:sp>
      <p:pic>
        <p:nvPicPr>
          <p:cNvPr id="4" name="step4">
            <a:hlinkClick r:id="" action="ppaction://media"/>
            <a:extLst>
              <a:ext uri="{FF2B5EF4-FFF2-40B4-BE49-F238E27FC236}">
                <a16:creationId xmlns:a16="http://schemas.microsoft.com/office/drawing/2014/main" id="{6D8CB243-BD37-43BF-A03E-2EAB01C194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8635" y="733853"/>
            <a:ext cx="9174730" cy="53902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65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Probleme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D38FA6-6510-43C5-B7F0-0EEB23EB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JA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1031B07-1932-4C2D-B91D-CE3AC0ADCFC5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215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4A8193-81A2-41EB-BDC2-862579D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Übersicht über das 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E24427-7E0E-4AB4-8A3F-3649E94CA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als Hürde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 API Zugang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Keine Hilfestellung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Browserautomatisierung als angepeilte Lösung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Gegen Best Practice</a:t>
            </a:r>
          </a:p>
          <a:p>
            <a:pPr lvl="1"/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Unzuverlessig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Von anderen Developern nicht Empfohlen </a:t>
            </a:r>
          </a:p>
          <a:p>
            <a:pPr marL="0" indent="0">
              <a:buNone/>
            </a:pP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Fußzeilenplatzhalter 16">
            <a:extLst>
              <a:ext uri="{FF2B5EF4-FFF2-40B4-BE49-F238E27FC236}">
                <a16:creationId xmlns:a16="http://schemas.microsoft.com/office/drawing/2014/main" id="{3EB18D0A-E559-4E51-BCC8-79952E5FF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1858016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D81F9-DE34-41A8-BEF6-2D0D649F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1: Nightmare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C93662-1801-41E8-9278-406E589B0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Bibliothek für high-level Browserautomatisierung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Klein mit vergleichsweise hoher Performance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Simple Methoden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Ist aus einer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-Anwendung heraus nicht  lauffähig, da Nightmare auf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basiert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75226EA-577C-4E5A-9B3E-B49D218ECC2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530" y="2271259"/>
            <a:ext cx="2795270" cy="1263650"/>
          </a:xfrm>
          <a:prstGeom prst="rect">
            <a:avLst/>
          </a:prstGeom>
        </p:spPr>
      </p:pic>
      <p:sp>
        <p:nvSpPr>
          <p:cNvPr id="5" name="Fußzeilenplatzhalter 16">
            <a:extLst>
              <a:ext uri="{FF2B5EF4-FFF2-40B4-BE49-F238E27FC236}">
                <a16:creationId xmlns:a16="http://schemas.microsoft.com/office/drawing/2014/main" id="{9C83E37C-D8C3-4756-B92A-631FA6E9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3370022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C56CF-D17F-455C-AEE2-03D05EA1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2: PhantomJS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05DB62-6BEC-494F-B795-B7CD1AA53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WebKit für Seitenautomatisierung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Relativ bekannt (vor allem für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Testing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Kann theoretisch alles benötigte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Langsam und ineffizient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Lässt sich nicht gemeinsam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bundeln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Wird nicht mehr entwickelt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Stürzt in unserem Fall ab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A02A76-CEC3-498A-AA88-675F9565C3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159" y="1082040"/>
            <a:ext cx="1892300" cy="14871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ußzeilenplatzhalter 16">
            <a:extLst>
              <a:ext uri="{FF2B5EF4-FFF2-40B4-BE49-F238E27FC236}">
                <a16:creationId xmlns:a16="http://schemas.microsoft.com/office/drawing/2014/main" id="{147531A7-4202-45D1-9F1B-FE55C40FD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1158591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The Gate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Ein Excel-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-Gateway</a:t>
            </a:r>
          </a:p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Scrumprojekt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von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Chrisitan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Dänzer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Marco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Scotellaro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Jonas Althoff, Pascal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Feinauer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und Katharina Schmitt</a:t>
            </a:r>
          </a:p>
        </p:txBody>
      </p:sp>
    </p:spTree>
    <p:extLst>
      <p:ext uri="{BB962C8B-B14F-4D97-AF65-F5344CB8AC3E}">
        <p14:creationId xmlns:p14="http://schemas.microsoft.com/office/powerpoint/2010/main" val="1311808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2869D-754C-4E3D-BA90-0FBADDB2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3: Puppeteer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2B0823-1FCB-407A-9983-F77E947DB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Node-libary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mit high-level API für Chromium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Hat alle Features die wir benötigen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Stürzt ab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Lässt sich nicht mit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bundeln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Performance nicht gerade solide (mehrere Chrome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instanzen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D21B0B9-58F9-415B-9AAD-4FB22B9E38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425" y="1825625"/>
            <a:ext cx="1349375" cy="1963420"/>
          </a:xfrm>
          <a:prstGeom prst="rect">
            <a:avLst/>
          </a:prstGeom>
        </p:spPr>
      </p:pic>
      <p:sp>
        <p:nvSpPr>
          <p:cNvPr id="5" name="Fußzeilenplatzhalter 16">
            <a:extLst>
              <a:ext uri="{FF2B5EF4-FFF2-40B4-BE49-F238E27FC236}">
                <a16:creationId xmlns:a16="http://schemas.microsoft.com/office/drawing/2014/main" id="{162398EA-5447-4117-B9FA-D37B092E8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532667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2468C-AD61-400A-BA50-AFFB8727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4: Pakete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869A2B-557B-4F36-9235-BC0ABD857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Versimpelter Aufbau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Geringeres Fehlerpotential 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Zu hohe Komplexität durch: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Single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Sign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-on-verfahren 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Session-token-verfahren</a:t>
            </a:r>
          </a:p>
          <a:p>
            <a:pPr lvl="1"/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Authentifikations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Cookies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Mehrere Server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Fußzeilenplatzhalter 16">
            <a:extLst>
              <a:ext uri="{FF2B5EF4-FFF2-40B4-BE49-F238E27FC236}">
                <a16:creationId xmlns:a16="http://schemas.microsoft.com/office/drawing/2014/main" id="{8908C4AB-EC66-4712-BB5E-169690DFB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3310183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9FDAD-492A-4648-9C34-C43ABFE9F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Gegenvorschlag: Browsererweiterung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65CF89-9C97-42AD-BA73-D18628D0A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Besseres Benutzererlebnis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Hätte unsere Probleme mit dem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-Login umgangen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Könnte Skript direkt injizieren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Multiplattform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Ein Großteil des fertigen Codes hätte benutzt werden können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Keine Desktopanwendung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 OK vom Steakholder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Fußzeilenplatzhalter 16">
            <a:extLst>
              <a:ext uri="{FF2B5EF4-FFF2-40B4-BE49-F238E27FC236}">
                <a16:creationId xmlns:a16="http://schemas.microsoft.com/office/drawing/2014/main" id="{DD284BA6-DA04-4161-9DBB-D6CA22AA8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2882636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33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27" y="0"/>
            <a:ext cx="10325100" cy="6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88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Vielen Dank für Eure Aufmerksamkeit!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Falls Ihr noch Fragen habt, dürft Ihr Euch gerne bei Uns melden.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185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Bildquellen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>
                <a:hlinkClick r:id="rId2"/>
              </a:rPr>
              <a:t>https://static.thenounproject.com/png/1385797-200.png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3"/>
              </a:rPr>
              <a:t>https://static.thenounproject.com/png/316806-200.png</a:t>
            </a:r>
            <a:r>
              <a:rPr lang="de-DE" dirty="0"/>
              <a:t> aufgerufen am 12.05.2020</a:t>
            </a:r>
            <a:endParaRPr lang="de-DE" dirty="0">
              <a:hlinkClick r:id="rId4"/>
            </a:endParaRPr>
          </a:p>
          <a:p>
            <a:r>
              <a:rPr lang="de-DE" dirty="0">
                <a:hlinkClick r:id="rId5"/>
              </a:rPr>
              <a:t>https://static.thenounproject.com/png/1405948-200.png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6"/>
              </a:rPr>
              <a:t>https://static.thenounproject.com/png/1405951-200.png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7"/>
              </a:rPr>
              <a:t>https://images.unsplash.com/photo-1516534775068-ba3e7458af70?ixlib=rb-1.2.1&amp;ixid=eyJhcHBfaWQiOjEyMDd9&amp;auto=format&amp;fit=crop&amp;w=1050&amp;q=80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8"/>
              </a:rPr>
              <a:t>https://upload.wikimedia.org/wikipedia/commons/thumb/f/fb/Adobe_Illustrator_CC_icon.svg/1051px-Adobe_Illustrator_CC_icon.svg.png </a:t>
            </a:r>
            <a:r>
              <a:rPr lang="de-DE" dirty="0"/>
              <a:t>abgerufen am 14.05.2020</a:t>
            </a:r>
          </a:p>
          <a:p>
            <a:r>
              <a:rPr lang="de-DE" dirty="0">
                <a:hlinkClick r:id="rId9"/>
              </a:rPr>
              <a:t>https://www.google.com/url?sa=i&amp;url=https%3A%2F%2Fde.m.wikipedia.org%2Fwiki%2FDatei%3AAdobe_XD_CC_icon.svg&amp;psig=AOvVaw1_KSm_Nq1DXyGR7suPr1E9&amp;ust=1589537028602000&amp;source=images&amp;cd=vfe&amp;ved=0CAIQjRxqFwoTCMiW-MeNs-kCFQAAAAAdAAAAABAD</a:t>
            </a:r>
            <a:r>
              <a:rPr lang="de-DE" dirty="0"/>
              <a:t> abgerufen am 14.05.2020</a:t>
            </a:r>
          </a:p>
          <a:p>
            <a:r>
              <a:rPr lang="de-DE" u="sng" dirty="0">
                <a:hlinkClick r:id="rId10"/>
              </a:rPr>
              <a:t>https://user-images.githubusercontent.com/10379601/29446482-04f7036a-841f-11e7-9872-91d1fc2ea683.png</a:t>
            </a:r>
            <a:endParaRPr lang="de-DE" dirty="0"/>
          </a:p>
          <a:p>
            <a:r>
              <a:rPr lang="de-DE" u="sng" dirty="0">
                <a:hlinkClick r:id="rId11"/>
              </a:rPr>
              <a:t>https://www.google.com/url?sa=i&amp;url=https%3A%2F%2Fmedium.com%2Fdevnetwork%2Fhow-i-wrote-a-single-page-chrome-extension-2590fef14044&amp;psig=AOvVaw2qhlD8ErbOJThr_M3gQbP-&amp;ust=1589468004669000&amp;source=images&amp;cd=vfe&amp;ved=0CAIQjRxqFwoTCJDd9vGLsekCFQAAAAAdAAAAABAJ</a:t>
            </a:r>
            <a:endParaRPr lang="de-DE" dirty="0"/>
          </a:p>
          <a:p>
            <a:r>
              <a:rPr lang="de-DE" u="sng" dirty="0">
                <a:hlinkClick r:id="rId12"/>
              </a:rPr>
              <a:t>https://en.wikipedia.org/wiki/PhantomJS</a:t>
            </a:r>
            <a:endParaRPr lang="de-DE" u="sng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449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41DB1-7502-4121-A04F-3743DD89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38D2D7-3BBC-4F34-98BD-1A3B4A2F7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de-DE" u="sng" dirty="0">
                <a:hlinkClick r:id="rId2"/>
              </a:rPr>
              <a:t>https://de.wikipedia.org/wiki/Single_Sign-on</a:t>
            </a:r>
            <a:endParaRPr lang="de-DE" dirty="0"/>
          </a:p>
          <a:p>
            <a:r>
              <a:rPr lang="de-DE" u="sng" dirty="0">
                <a:hlinkClick r:id="rId3"/>
              </a:rPr>
              <a:t>https://www.security-insider.de/was-ist-single-sign-on-sso-a-631479/</a:t>
            </a:r>
            <a:endParaRPr lang="de-DE" dirty="0"/>
          </a:p>
          <a:p>
            <a:r>
              <a:rPr lang="de-DE" u="sng" dirty="0">
                <a:hlinkClick r:id="rId4"/>
              </a:rPr>
              <a:t>https://stackoverflow.com/questions/17769011/how-does-cookie-based-authentication-work</a:t>
            </a:r>
            <a:endParaRPr lang="de-DE" dirty="0"/>
          </a:p>
          <a:p>
            <a:r>
              <a:rPr lang="de-DE" u="sng" dirty="0">
                <a:hlinkClick r:id="rId5"/>
              </a:rPr>
              <a:t>https://auth0.com/docs/login/spa/authenticate-with-cookies</a:t>
            </a:r>
            <a:endParaRPr lang="de-DE" dirty="0"/>
          </a:p>
          <a:p>
            <a:r>
              <a:rPr lang="de-DE" dirty="0"/>
              <a:t> </a:t>
            </a:r>
          </a:p>
          <a:p>
            <a:r>
              <a:rPr lang="de-DE" u="sng" dirty="0">
                <a:hlinkClick r:id="rId6"/>
              </a:rPr>
              <a:t>https://phantomjs.org/</a:t>
            </a:r>
            <a:endParaRPr lang="de-DE" dirty="0"/>
          </a:p>
          <a:p>
            <a:r>
              <a:rPr lang="de-DE" u="sng" dirty="0">
                <a:hlinkClick r:id="rId7"/>
              </a:rPr>
              <a:t>https://en.wikipedia.org/wiki/PhantomJS</a:t>
            </a:r>
            <a:endParaRPr lang="de-DE" dirty="0"/>
          </a:p>
          <a:p>
            <a:r>
              <a:rPr lang="de-DE" u="sng" dirty="0">
                <a:hlinkClick r:id="rId8"/>
              </a:rPr>
              <a:t>https://github.com/ariya/phantomjs</a:t>
            </a:r>
            <a:endParaRPr lang="de-DE" dirty="0"/>
          </a:p>
          <a:p>
            <a:r>
              <a:rPr lang="de-DE" u="sng" dirty="0">
                <a:hlinkClick r:id="rId9"/>
              </a:rPr>
              <a:t>https://www.linode.com/docs/development/nodejs/use-nightmarejs-to-automate-headless-browsing/</a:t>
            </a:r>
            <a:endParaRPr lang="de-DE" dirty="0"/>
          </a:p>
          <a:p>
            <a:r>
              <a:rPr lang="de-DE" u="sng" dirty="0">
                <a:hlinkClick r:id="rId10"/>
              </a:rPr>
              <a:t>https://github.com/segmentio/nightmare</a:t>
            </a:r>
            <a:endParaRPr lang="de-DE" dirty="0"/>
          </a:p>
          <a:p>
            <a:r>
              <a:rPr lang="de-DE" u="sng" dirty="0">
                <a:hlinkClick r:id="rId11"/>
              </a:rPr>
              <a:t>http://www.nightmarejs.org/</a:t>
            </a:r>
            <a:endParaRPr lang="de-DE" dirty="0"/>
          </a:p>
          <a:p>
            <a:r>
              <a:rPr lang="de-DE" u="sng" dirty="0">
                <a:hlinkClick r:id="rId12"/>
              </a:rPr>
              <a:t>https://github.com/puppeteer/puppeteer</a:t>
            </a:r>
            <a:endParaRPr lang="de-DE" dirty="0"/>
          </a:p>
          <a:p>
            <a:r>
              <a:rPr lang="de-DE" u="sng" dirty="0">
                <a:hlinkClick r:id="rId13"/>
              </a:rPr>
              <a:t>https://developers.google.com/web/tools/puppeteer</a:t>
            </a:r>
            <a:endParaRPr lang="de-DE" dirty="0"/>
          </a:p>
          <a:p>
            <a:r>
              <a:rPr lang="de-DE" u="sng" dirty="0">
                <a:hlinkClick r:id="rId14"/>
              </a:rPr>
              <a:t>https://www.npmjs.com/package/puppeteer</a:t>
            </a:r>
            <a:endParaRPr lang="de-DE" dirty="0"/>
          </a:p>
          <a:p>
            <a:r>
              <a:rPr lang="de-DE" u="sng" dirty="0">
                <a:hlinkClick r:id="rId15"/>
              </a:rPr>
              <a:t>https://medium.com/devnetwork/how-i-wrote-a-single-page-chrome-extension-2590fef14044</a:t>
            </a:r>
            <a:endParaRPr lang="de-DE" dirty="0"/>
          </a:p>
          <a:p>
            <a:r>
              <a:rPr lang="de-DE" u="sng" dirty="0">
                <a:hlinkClick r:id="rId16"/>
              </a:rPr>
              <a:t>https://developer.chrome.com/apps/api_index</a:t>
            </a:r>
            <a:endParaRPr lang="de-DE" dirty="0"/>
          </a:p>
          <a:p>
            <a:r>
              <a:rPr lang="de-DE" u="sng" dirty="0">
                <a:hlinkClick r:id="rId17"/>
              </a:rPr>
              <a:t>https://www.chromium.org/developers/how-tos/api-keys</a:t>
            </a:r>
            <a:endParaRPr lang="de-DE" dirty="0"/>
          </a:p>
          <a:p>
            <a:r>
              <a:rPr lang="de-DE" u="sng" dirty="0">
                <a:hlinkClick r:id="rId18"/>
              </a:rPr>
              <a:t>https://www.chromium.org/developers/design-documents/desktop-notifications/api-specification</a:t>
            </a:r>
            <a:endParaRPr lang="de-DE" dirty="0"/>
          </a:p>
          <a:p>
            <a:r>
              <a:rPr lang="de-DE" u="sng" dirty="0">
                <a:hlinkClick r:id="rId19"/>
              </a:rPr>
              <a:t>https://developer.mozilla.org/en-US/docs/Web/HTTP/Messages</a:t>
            </a:r>
            <a:endParaRPr lang="de-DE" dirty="0"/>
          </a:p>
          <a:p>
            <a:r>
              <a:rPr lang="de-DE" dirty="0">
                <a:hlinkClick r:id="rId20"/>
              </a:rPr>
              <a:t>https://brainhub.eu/blog/javascript-frameworks-for-desktop-apps/</a:t>
            </a:r>
            <a:r>
              <a:rPr lang="de-DE" dirty="0"/>
              <a:t> (aufgerufen am 12.05.20)</a:t>
            </a:r>
          </a:p>
          <a:p>
            <a:r>
              <a:rPr lang="de-DE" dirty="0">
                <a:hlinkClick r:id="rId21"/>
              </a:rPr>
              <a:t>https://www.electronjs.org/</a:t>
            </a:r>
            <a:r>
              <a:rPr lang="de-DE" dirty="0"/>
              <a:t> (aufgerufen am 12.05.20)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4761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56134-D08C-4795-AA1C-86EB4D97A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0CD1E1-C772-4430-A24B-5B2646CC0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Erklärung des Projektziels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Rahmenbedingungen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Rollenverteilung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Vorstellung Backlog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Warum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ElectronJS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Style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Demo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Probleme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A83292-E235-4EDA-AA81-B084900F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27C402-A745-42BA-8B98-1DB67ED5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371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Erklärung des Projektziels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D38FA6-6510-43C5-B7F0-0EEB23EB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AA29D42-10F5-4894-9357-73EFAE3E0B84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807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D1374-D8BE-CE4A-B732-C8DA626F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Erklärung 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39F130-5959-A44B-B31A-2A727CF4B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Excel Vorlage für die Noteneintragung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Web-Anwendung mit ansprechendem Design und einfacher Usability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Auswahl der Excel Datei vom lokalen Rechner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Export der ausgewählten Liste in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Plattformübergreifende Anwendung um auf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wechseln zu können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Import der Excel Datei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Noten werden für den vorher ausgewählten Studenten und dazugehörige vorher ausgewählte Aufgabe eingetragen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9A97CD-4102-4530-ACC1-095B56C03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PF</a:t>
            </a:r>
          </a:p>
        </p:txBody>
      </p:sp>
    </p:spTree>
    <p:extLst>
      <p:ext uri="{BB962C8B-B14F-4D97-AF65-F5344CB8AC3E}">
        <p14:creationId xmlns:p14="http://schemas.microsoft.com/office/powerpoint/2010/main" val="999157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Rahmenbedingungen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D38FA6-6510-43C5-B7F0-0EEB23EB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BBCA3F4-D201-4413-BBCA-7B5B85D99407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776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Rahmenbedingungen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Scrum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-Erfahrungen sammeln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Durchführung von 3 Sprints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Entwicklung einer Desktop-Anwendung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Technologie nach eigener Wahl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Nutzung von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git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im Team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Gute Kommunikation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81" y="1870075"/>
            <a:ext cx="3122243" cy="312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10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Rollenverteilung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D38FA6-6510-43C5-B7F0-0EEB23EB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013DEF4-0594-49BA-8E8A-4A18B0AF8D82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594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1106</Words>
  <Application>Microsoft Office PowerPoint</Application>
  <PresentationFormat>Breitbild</PresentationFormat>
  <Paragraphs>204</Paragraphs>
  <Slides>36</Slides>
  <Notes>4</Notes>
  <HiddenSlides>2</HiddenSlides>
  <MMClips>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Roboto Light</vt:lpstr>
      <vt:lpstr>Roboto Medium</vt:lpstr>
      <vt:lpstr>Office</vt:lpstr>
      <vt:lpstr>PowerPoint-Präsentation</vt:lpstr>
      <vt:lpstr>PowerPoint-Präsentation</vt:lpstr>
      <vt:lpstr>The Gate</vt:lpstr>
      <vt:lpstr>Agenda</vt:lpstr>
      <vt:lpstr>Erklärung des Projektziels</vt:lpstr>
      <vt:lpstr>Erklärung Projektziel</vt:lpstr>
      <vt:lpstr>Rahmenbedingungen</vt:lpstr>
      <vt:lpstr>Rahmenbedingungen</vt:lpstr>
      <vt:lpstr>Rollenverteilung</vt:lpstr>
      <vt:lpstr>Rollenverteilung</vt:lpstr>
      <vt:lpstr>Vorstellung Backlog </vt:lpstr>
      <vt:lpstr>Vorstellung Backlog </vt:lpstr>
      <vt:lpstr>Warum ElectronJS?</vt:lpstr>
      <vt:lpstr>Warum ElectronJS?</vt:lpstr>
      <vt:lpstr>Warum ElectronJS?</vt:lpstr>
      <vt:lpstr>Design</vt:lpstr>
      <vt:lpstr>Design</vt:lpstr>
      <vt:lpstr>PowerPoint-Präsentation</vt:lpstr>
      <vt:lpstr>PowerPoint-Präsentation</vt:lpstr>
      <vt:lpstr>PowerPoint-Präsentation</vt:lpstr>
      <vt:lpstr>Demo</vt:lpstr>
      <vt:lpstr>PowerPoint-Präsentation</vt:lpstr>
      <vt:lpstr>PowerPoint-Präsentation</vt:lpstr>
      <vt:lpstr>PowerPoint-Präsentation</vt:lpstr>
      <vt:lpstr>PowerPoint-Präsentation</vt:lpstr>
      <vt:lpstr>Probleme</vt:lpstr>
      <vt:lpstr>Übersicht über das Problem</vt:lpstr>
      <vt:lpstr>Ansatz 1: Nightmare</vt:lpstr>
      <vt:lpstr>Ansatz 2: PhantomJS</vt:lpstr>
      <vt:lpstr>Ansatz 3: Puppeteer</vt:lpstr>
      <vt:lpstr>Ansatz 4: Pakete</vt:lpstr>
      <vt:lpstr>Gegenvorschlag: Browsererweiterung</vt:lpstr>
      <vt:lpstr>PowerPoint-Präsentation</vt:lpstr>
      <vt:lpstr>Vielen Dank für Eure Aufmerksamkeit!</vt:lpstr>
      <vt:lpstr>Bildquellen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Schmitt, Katharina</dc:creator>
  <cp:lastModifiedBy>Marco Scotellaro</cp:lastModifiedBy>
  <cp:revision>39</cp:revision>
  <dcterms:created xsi:type="dcterms:W3CDTF">2020-05-12T08:07:50Z</dcterms:created>
  <dcterms:modified xsi:type="dcterms:W3CDTF">2020-05-14T11:08:30Z</dcterms:modified>
</cp:coreProperties>
</file>